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Work Sans Medium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  <p:embeddedFont>
      <p:font typeface="Familjen Grotesk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1D0C25-33DE-4BE4-9474-DAE8770555B4}">
  <a:tblStyle styleId="{3C1D0C25-33DE-4BE4-9474-DAE8770555B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7362AA1-8871-4889-839E-C4AE984E17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WorkSansMedium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Medium-boldItalic.fntdata"/><Relationship Id="rId30" Type="http://schemas.openxmlformats.org/officeDocument/2006/relationships/font" Target="fonts/WorkSansMedium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slide" Target="slides/slide9.xml"/><Relationship Id="rId37" Type="http://schemas.openxmlformats.org/officeDocument/2006/relationships/font" Target="fonts/FamiljenGrotesk-bold.fntdata"/><Relationship Id="rId14" Type="http://schemas.openxmlformats.org/officeDocument/2006/relationships/slide" Target="slides/slide8.xml"/><Relationship Id="rId36" Type="http://schemas.openxmlformats.org/officeDocument/2006/relationships/font" Target="fonts/FamiljenGrotesk-regular.fntdata"/><Relationship Id="rId17" Type="http://schemas.openxmlformats.org/officeDocument/2006/relationships/slide" Target="slides/slide11.xml"/><Relationship Id="rId39" Type="http://schemas.openxmlformats.org/officeDocument/2006/relationships/font" Target="fonts/FamiljenGrotesk-boldItalic.fntdata"/><Relationship Id="rId16" Type="http://schemas.openxmlformats.org/officeDocument/2006/relationships/slide" Target="slides/slide10.xml"/><Relationship Id="rId38" Type="http://schemas.openxmlformats.org/officeDocument/2006/relationships/font" Target="fonts/FamiljenGrotesk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dd9142c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dd9142c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b75e8ed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4b75e8ed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98fd54e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98fd54e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de28fc7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de28fc7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98fd54ed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98fd54ed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98fd54ed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98fd54ed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b9172e92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b9172e92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platform limitations: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pre-existing groups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(Meetup, Facebook)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interaction reach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(Ring, Nextdoor)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text-based feeds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Encourage fluid, current interactions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 public local chat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event pins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Expanded reach using geolocation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use wherever and whenever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map based feeds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map w/ pins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 &amp; User Trust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funding opportunities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customization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partnerships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user privacy and security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approximation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anonymization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encryption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 features to inform users honestly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controlled data collection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interest tracking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98fd54ed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98fd54ed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de28fc77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de28fc77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b067d05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4b067d05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 platform limitations: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pre-existing groups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(Meetup, Facebook)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interaction reach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(Ring, Nextdoor)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text-based feeds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Encourage fluid, current interactions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 public local chat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event pins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Expanded reach using geolocation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use wherever and whenever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map based feeds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map w/ pins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 &amp; User Trust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funding opportunities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customization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partnerships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user privacy and security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approximation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anonymization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encryption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 features to inform users honestly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controlled data collection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interest tracking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98fd54ed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498fd54ed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98fd54e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98fd54e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498fd54ed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498fd54ed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b75e8ed4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b75e8ed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98fd54ed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98fd54ed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98fd54ed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98fd54ed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of various social media platforms shown in a logarithmic scale with best fit. Linear change in a log graph indicates exponential growth in the original data. Nextdoor, Facebook, Snapchat: Concave down increasing best fit. Rate of growth (dy/dt) is decreasing, indicating they are reaching market saturation. Eventbrite: Concave down and decreasing best fit line. This indicates that revenues are decreasing at an increasing rate over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98fd54ed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98fd54ed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9847ca413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9847ca413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9847ca41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9847ca41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98fd54ed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98fd54ed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a87f8400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4a87f8400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32" name="Google Shape;132;p23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39" name="Google Shape;139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45" name="Google Shape;145;p2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5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52" name="Google Shape;152;p26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26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" name="Google Shape;155;p26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26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26"/>
          <p:cNvCxnSpPr>
            <a:stCxn id="162" idx="6"/>
            <a:endCxn id="163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6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6"/>
          <p:cNvCxnSpPr>
            <a:stCxn id="167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6"/>
          <p:cNvCxnSpPr>
            <a:endCxn id="169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6"/>
          <p:cNvCxnSpPr>
            <a:stCxn id="156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6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2" name="Google Shape;172;p26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4" name="Google Shape;174;p26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6" name="Google Shape;176;p26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8" name="Google Shape;178;p2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0" name="Google Shape;180;p2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7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7" name="Google Shape;187;p27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9" name="Google Shape;189;p27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91" name="Google Shape;191;p27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4" name="Google Shape;194;p2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03" name="Google Shape;20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12" name="Google Shape;212;p3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16" name="Google Shape;216;p3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0" name="Google Shape;22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29" name="Google Shape;229;p31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3" name="Google Shape;233;p3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2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3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43" name="Google Shape;243;p33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33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3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4" name="Google Shape;254;p3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7" name="Google Shape;257;p34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4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34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4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34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34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34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4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9" name="Google Shape;269;p3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273" name="Google Shape;273;p35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6" name="Google Shape;276;p36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6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6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7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0" name="Google Shape;290;p37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7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3" name="Google Shape;293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0" name="Google Shape;300;p38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924150" y="796350"/>
            <a:ext cx="72957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Software Market Research: </a:t>
            </a:r>
            <a:br>
              <a:rPr lang="en" sz="4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3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Team Pinpoint</a:t>
            </a:r>
            <a:br>
              <a:rPr lang="en" sz="2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2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Andy Hoang, Citlally Vasquez, Darrel Dennis, Max Ju, Troy Waters, Wai Soltow</a:t>
            </a:r>
            <a:endParaRPr sz="2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0" y="0"/>
            <a:ext cx="9144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User Reviews/Ratings</a:t>
            </a:r>
            <a:endParaRPr sz="6400"/>
          </a:p>
        </p:txBody>
      </p:sp>
      <p:sp>
        <p:nvSpPr>
          <p:cNvPr id="387" name="Google Shape;387;p48"/>
          <p:cNvSpPr txBox="1"/>
          <p:nvPr>
            <p:ph idx="1" type="subTitle"/>
          </p:nvPr>
        </p:nvSpPr>
        <p:spPr>
          <a:xfrm>
            <a:off x="851325" y="1058525"/>
            <a:ext cx="28956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9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User Ratings from last 5 years, </a:t>
            </a:r>
            <a:r>
              <a:rPr b="1"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United Kingdom</a:t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8"/>
          <p:cNvSpPr txBox="1"/>
          <p:nvPr>
            <p:ph idx="3" type="subTitle"/>
          </p:nvPr>
        </p:nvSpPr>
        <p:spPr>
          <a:xfrm>
            <a:off x="5529150" y="1058525"/>
            <a:ext cx="2498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User Ratings from last 5 years, 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9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United States </a:t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b="28454" l="33270" r="33183" t="27614"/>
          <a:stretch/>
        </p:blipFill>
        <p:spPr>
          <a:xfrm>
            <a:off x="518265" y="1802050"/>
            <a:ext cx="3615685" cy="2460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4">
            <a:alphaModFix/>
          </a:blip>
          <a:srcRect b="7218" l="15333" r="15125" t="0"/>
          <a:stretch/>
        </p:blipFill>
        <p:spPr>
          <a:xfrm>
            <a:off x="5173290" y="1802050"/>
            <a:ext cx="3209811" cy="2460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48"/>
          <p:cNvSpPr txBox="1"/>
          <p:nvPr/>
        </p:nvSpPr>
        <p:spPr>
          <a:xfrm>
            <a:off x="1360725" y="4310350"/>
            <a:ext cx="18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Overall Rating: 2.7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5906550" y="4332250"/>
            <a:ext cx="17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Overall Rating: 1.2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>
            <p:ph type="title"/>
          </p:nvPr>
        </p:nvSpPr>
        <p:spPr>
          <a:xfrm>
            <a:off x="0" y="0"/>
            <a:ext cx="9144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graphicFrame>
        <p:nvGraphicFramePr>
          <p:cNvPr id="398" name="Google Shape;398;p49"/>
          <p:cNvGraphicFramePr/>
          <p:nvPr/>
        </p:nvGraphicFramePr>
        <p:xfrm>
          <a:off x="914400" y="14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{3C1D0C25-33DE-4BE4-9474-DAE8770555B4}</a:tableStyleId>
              </a:tblPr>
              <a:tblGrid>
                <a:gridCol w="3657600"/>
                <a:gridCol w="3657600"/>
              </a:tblGrid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STRENGTHS</a:t>
                      </a:r>
                      <a:endParaRPr b="1"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WEAKNESSES</a:t>
                      </a:r>
                      <a:endParaRPr b="1"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03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Map Visualization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Localized Focus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Building community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Getting users to switch to us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Limited reach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Moderation challenges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OPPORTUNITIES</a:t>
                      </a:r>
                      <a:endParaRPr b="1"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THREATS</a:t>
                      </a:r>
                      <a:endParaRPr b="1"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03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Local business connections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Event promotion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In-App shop feature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Competitors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Privacy concerns</a:t>
                      </a:r>
                      <a:endParaRPr sz="15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Safety concerns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type="title"/>
          </p:nvPr>
        </p:nvSpPr>
        <p:spPr>
          <a:xfrm>
            <a:off x="0" y="0"/>
            <a:ext cx="88350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 Analysis</a:t>
            </a:r>
            <a:endParaRPr/>
          </a:p>
        </p:txBody>
      </p:sp>
      <p:pic>
        <p:nvPicPr>
          <p:cNvPr id="404" name="Google Shape;404;p5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81" y="929675"/>
            <a:ext cx="4345919" cy="42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0"/>
          <p:cNvSpPr txBox="1"/>
          <p:nvPr>
            <p:ph idx="1" type="subTitle"/>
          </p:nvPr>
        </p:nvSpPr>
        <p:spPr>
          <a:xfrm>
            <a:off x="0" y="929675"/>
            <a:ext cx="4973400" cy="4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 service takes strong advantage of phone’s geolocation features, </a:t>
            </a:r>
            <a:r>
              <a:rPr lang="en" sz="1700"/>
              <a:t>lacking in proximity based </a:t>
            </a:r>
            <a:r>
              <a:rPr lang="en" sz="1700"/>
              <a:t>interactions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 lack of real time features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Posted content is tied to traditional text based feeds and not exploring map based feeds in depth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Services limit content </a:t>
            </a:r>
            <a:r>
              <a:rPr lang="en" sz="1700"/>
              <a:t>visibility</a:t>
            </a:r>
            <a:r>
              <a:rPr lang="en" sz="1700"/>
              <a:t> due to paywalls, group </a:t>
            </a:r>
            <a:r>
              <a:rPr lang="en" sz="1700"/>
              <a:t>requirements</a:t>
            </a:r>
            <a:r>
              <a:rPr lang="en" sz="1700"/>
              <a:t>, or focusing on a fixed location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title"/>
          </p:nvPr>
        </p:nvSpPr>
        <p:spPr>
          <a:xfrm>
            <a:off x="4150" y="26075"/>
            <a:ext cx="88350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</a:t>
            </a:r>
            <a:endParaRPr/>
          </a:p>
        </p:txBody>
      </p:sp>
      <p:sp>
        <p:nvSpPr>
          <p:cNvPr id="411" name="Google Shape;411;p51"/>
          <p:cNvSpPr txBox="1"/>
          <p:nvPr>
            <p:ph idx="1" type="subTitle"/>
          </p:nvPr>
        </p:nvSpPr>
        <p:spPr>
          <a:xfrm>
            <a:off x="4150" y="1385500"/>
            <a:ext cx="41766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</a:pPr>
            <a:r>
              <a:rPr lang="en" sz="2200">
                <a:solidFill>
                  <a:schemeClr val="accent6"/>
                </a:solidFill>
              </a:rPr>
              <a:t>less focus on engagement optimized algorithms</a:t>
            </a:r>
            <a:endParaRPr sz="2200">
              <a:solidFill>
                <a:schemeClr val="accent6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Visual map</a:t>
            </a:r>
            <a:endParaRPr sz="2200">
              <a:solidFill>
                <a:schemeClr val="accent6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</a:pPr>
            <a:r>
              <a:rPr lang="en" sz="2200">
                <a:solidFill>
                  <a:schemeClr val="accent6"/>
                </a:solidFill>
              </a:rPr>
              <a:t>Enhanced social features</a:t>
            </a:r>
            <a:endParaRPr sz="2200">
              <a:solidFill>
                <a:schemeClr val="accent6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</a:pPr>
            <a:r>
              <a:rPr lang="en" sz="2200">
                <a:solidFill>
                  <a:schemeClr val="accent6"/>
                </a:solidFill>
              </a:rPr>
              <a:t>Real-time local chat</a:t>
            </a:r>
            <a:endParaRPr sz="2200">
              <a:solidFill>
                <a:schemeClr val="accent6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</a:pPr>
            <a:r>
              <a:rPr lang="en" sz="2200">
                <a:solidFill>
                  <a:schemeClr val="accent6"/>
                </a:solidFill>
              </a:rPr>
              <a:t>Greater focus on security features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412" name="Google Shape;412;p51"/>
          <p:cNvSpPr txBox="1"/>
          <p:nvPr>
            <p:ph idx="1" type="subTitle"/>
          </p:nvPr>
        </p:nvSpPr>
        <p:spPr>
          <a:xfrm>
            <a:off x="152400" y="886000"/>
            <a:ext cx="46323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What makes us different?</a:t>
            </a:r>
            <a:endParaRPr b="1" sz="25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3" name="Google Shape;413;p51" title="Chart"/>
          <p:cNvPicPr preferRelativeResize="0"/>
          <p:nvPr/>
        </p:nvPicPr>
        <p:blipFill rotWithShape="1">
          <a:blip r:embed="rId3">
            <a:alphaModFix/>
          </a:blip>
          <a:srcRect b="3344" l="0" r="0" t="0"/>
          <a:stretch/>
        </p:blipFill>
        <p:spPr>
          <a:xfrm>
            <a:off x="4284150" y="1306975"/>
            <a:ext cx="4726500" cy="283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80350" y="102275"/>
            <a:ext cx="88350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Potential challenges and strategies to address</a:t>
            </a:r>
            <a:endParaRPr sz="3700"/>
          </a:p>
        </p:txBody>
      </p:sp>
      <p:sp>
        <p:nvSpPr>
          <p:cNvPr id="419" name="Google Shape;419;p52"/>
          <p:cNvSpPr txBox="1"/>
          <p:nvPr>
            <p:ph idx="1" type="subTitle"/>
          </p:nvPr>
        </p:nvSpPr>
        <p:spPr>
          <a:xfrm>
            <a:off x="202950" y="1455950"/>
            <a:ext cx="4336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Privacy &amp; Security</a:t>
            </a:r>
            <a:endParaRPr sz="1700">
              <a:solidFill>
                <a:schemeClr val="accent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Monetization</a:t>
            </a:r>
            <a:endParaRPr sz="1700">
              <a:solidFill>
                <a:schemeClr val="accent6"/>
              </a:solidFill>
            </a:endParaRPr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987" y="1335025"/>
            <a:ext cx="3174900" cy="1957200"/>
          </a:xfrm>
          <a:prstGeom prst="diamond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1" name="Google Shape;421;p52"/>
          <p:cNvSpPr txBox="1"/>
          <p:nvPr>
            <p:ph idx="1" type="subTitle"/>
          </p:nvPr>
        </p:nvSpPr>
        <p:spPr>
          <a:xfrm>
            <a:off x="174950" y="1087850"/>
            <a:ext cx="4632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What problems we may face:</a:t>
            </a:r>
            <a:endParaRPr b="1" sz="21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2" name="Google Shape;422;p52"/>
          <p:cNvSpPr txBox="1"/>
          <p:nvPr>
            <p:ph idx="1" type="subTitle"/>
          </p:nvPr>
        </p:nvSpPr>
        <p:spPr>
          <a:xfrm>
            <a:off x="270750" y="2816975"/>
            <a:ext cx="4336500" cy="17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Implement end-to-end encryption</a:t>
            </a:r>
            <a:endParaRPr sz="17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Have u</a:t>
            </a:r>
            <a:r>
              <a:rPr lang="en" sz="1700">
                <a:solidFill>
                  <a:schemeClr val="accent6"/>
                </a:solidFill>
              </a:rPr>
              <a:t>ser-controlled data privacy</a:t>
            </a:r>
            <a:endParaRPr sz="1700">
              <a:solidFill>
                <a:schemeClr val="accent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Tools for user anonymity</a:t>
            </a:r>
            <a:endParaRPr sz="1700">
              <a:solidFill>
                <a:schemeClr val="accent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lang="en" sz="1700">
                <a:solidFill>
                  <a:schemeClr val="accent6"/>
                </a:solidFill>
              </a:rPr>
              <a:t>Create premium features that enhance experience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423" name="Google Shape;423;p52"/>
          <p:cNvSpPr txBox="1"/>
          <p:nvPr>
            <p:ph idx="1" type="subTitle"/>
          </p:nvPr>
        </p:nvSpPr>
        <p:spPr>
          <a:xfrm>
            <a:off x="174950" y="2466875"/>
            <a:ext cx="4632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We could:</a:t>
            </a:r>
            <a:endParaRPr b="1" sz="21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4" name="Google Shape;4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825" y="2269525"/>
            <a:ext cx="3035400" cy="2054400"/>
          </a:xfrm>
          <a:prstGeom prst="diamond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0" y="0"/>
            <a:ext cx="88350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Summarization</a:t>
            </a:r>
            <a:endParaRPr/>
          </a:p>
        </p:txBody>
      </p:sp>
      <p:sp>
        <p:nvSpPr>
          <p:cNvPr id="430" name="Google Shape;430;p53"/>
          <p:cNvSpPr txBox="1"/>
          <p:nvPr>
            <p:ph idx="4294967295" type="subTitle"/>
          </p:nvPr>
        </p:nvSpPr>
        <p:spPr>
          <a:xfrm>
            <a:off x="0" y="836975"/>
            <a:ext cx="9144000" cy="4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To interact with the 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growing 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local communication market, we must: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Encourage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fluid, current interactions 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with nearby users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■"/>
            </a:pPr>
            <a:r>
              <a:rPr lang="en" sz="1100">
                <a:solidFill>
                  <a:srgbClr val="CCCCCC"/>
                </a:solidFill>
              </a:rPr>
              <a:t>Realtime public local chat, Public event pins that expire, Content have limited range for interaction/visibility</a:t>
            </a:r>
            <a:endParaRPr sz="1100">
              <a:solidFill>
                <a:srgbClr val="CCCCCC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Change primary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content delivery method to help users obtain a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greater sense of proximity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■"/>
            </a:pPr>
            <a:r>
              <a:rPr lang="en" sz="1100">
                <a:solidFill>
                  <a:srgbClr val="CCCCCC"/>
                </a:solidFill>
              </a:rPr>
              <a:t>Visual map with pins for posts and events</a:t>
            </a:r>
            <a:endParaRPr sz="1100">
              <a:solidFill>
                <a:srgbClr val="CCCCCC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Expand reach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 beyond groups and neighborhoods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■"/>
            </a:pPr>
            <a:r>
              <a:rPr lang="en" sz="1100">
                <a:solidFill>
                  <a:srgbClr val="CCCCCC"/>
                </a:solidFill>
              </a:rPr>
              <a:t>Allow use wherever and whenever via geolocation, Pins that everyone nearby can see</a:t>
            </a:r>
            <a:endParaRPr sz="1100">
              <a:solidFill>
                <a:srgbClr val="CCCCCC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Explore funding opportunities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without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limiting audience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■"/>
            </a:pPr>
            <a:r>
              <a:rPr lang="en" sz="1100">
                <a:solidFill>
                  <a:srgbClr val="CCCCCC"/>
                </a:solidFill>
              </a:rPr>
              <a:t>User customization, Strategic partnerships, Ads</a:t>
            </a:r>
            <a:endParaRPr sz="1100">
              <a:solidFill>
                <a:srgbClr val="CCCCCC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Prioritize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user privacy and security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 and offer features to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inform users honestly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■"/>
            </a:pPr>
            <a:r>
              <a:rPr lang="en" sz="1100">
                <a:solidFill>
                  <a:srgbClr val="CCCCCC"/>
                </a:solidFill>
              </a:rPr>
              <a:t>Location approximation, Data anonymization, End-to-end encryption, User controlled data collection, Event interest tracking, Never sharing a user’s current location</a:t>
            </a:r>
            <a:endParaRPr sz="11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type="title"/>
          </p:nvPr>
        </p:nvSpPr>
        <p:spPr>
          <a:xfrm>
            <a:off x="0" y="0"/>
            <a:ext cx="9144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436" name="Google Shape;436;p54"/>
          <p:cNvSpPr txBox="1"/>
          <p:nvPr>
            <p:ph idx="3" type="subTitle"/>
          </p:nvPr>
        </p:nvSpPr>
        <p:spPr>
          <a:xfrm>
            <a:off x="-6675" y="1089900"/>
            <a:ext cx="6070500" cy="4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Have to address what the people want: local integration, user </a:t>
            </a:r>
            <a:r>
              <a:rPr lang="en" sz="1700"/>
              <a:t>privacy</a:t>
            </a:r>
            <a:r>
              <a:rPr lang="en" sz="1700"/>
              <a:t>, and community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most </a:t>
            </a:r>
            <a:r>
              <a:rPr lang="en" sz="1700"/>
              <a:t>important</a:t>
            </a:r>
            <a:r>
              <a:rPr lang="en" sz="1700"/>
              <a:t> finding is gaining user trust by not violating privacy, </a:t>
            </a:r>
            <a:r>
              <a:rPr lang="en" sz="1700"/>
              <a:t>since</a:t>
            </a:r>
            <a:r>
              <a:rPr lang="en" sz="1700"/>
              <a:t> this is a common trend between all local </a:t>
            </a:r>
            <a:r>
              <a:rPr lang="en" sz="1700"/>
              <a:t>communications</a:t>
            </a:r>
            <a:r>
              <a:rPr lang="en" sz="1700"/>
              <a:t> apps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Incorporate local integration, which will </a:t>
            </a:r>
            <a:r>
              <a:rPr lang="en" sz="1700"/>
              <a:t>lead</a:t>
            </a:r>
            <a:r>
              <a:rPr lang="en" sz="1700"/>
              <a:t> to the community aspect too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Can not find long term success without these being done</a:t>
            </a:r>
            <a:endParaRPr sz="1700"/>
          </a:p>
        </p:txBody>
      </p:sp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950" y="1467000"/>
            <a:ext cx="2209500" cy="22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" name="Google Shape;442;p55"/>
          <p:cNvGraphicFramePr/>
          <p:nvPr/>
        </p:nvGraphicFramePr>
        <p:xfrm>
          <a:off x="952500" y="136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{E7362AA1-8871-4889-839E-C4AE984E1782}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Feature / Experience</a:t>
                      </a:r>
                      <a:endParaRPr b="1" sz="12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Meetup</a:t>
                      </a:r>
                      <a:endParaRPr b="1" sz="12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Nextdoor</a:t>
                      </a:r>
                      <a:endParaRPr b="1" sz="12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Gap/Opportunity</a:t>
                      </a:r>
                      <a:endParaRPr b="1" sz="12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Account Access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Paywall at entry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Free, but asks for address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Account access not tied to a paywall or a fixed location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Event Discovery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Limited by groups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Limited to neighborhood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Event visibility that expands beyond group or neighborhoods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Content Outreach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Shrunken community due to paywall, poor app maintenance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Limited to neighborhood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Visibility that is local, but is applicable to any location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37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Navigation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Linear feed, text-based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Linear feed, text-based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Map-based browsing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</a:tbl>
          </a:graphicData>
        </a:graphic>
      </p:graphicFrame>
      <p:sp>
        <p:nvSpPr>
          <p:cNvPr id="443" name="Google Shape;443;p55"/>
          <p:cNvSpPr txBox="1"/>
          <p:nvPr>
            <p:ph type="title"/>
          </p:nvPr>
        </p:nvSpPr>
        <p:spPr>
          <a:xfrm>
            <a:off x="80350" y="102275"/>
            <a:ext cx="88350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Gap Analysis</a:t>
            </a:r>
            <a:endParaRPr sz="5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/>
          <p:nvPr>
            <p:ph type="title"/>
          </p:nvPr>
        </p:nvSpPr>
        <p:spPr>
          <a:xfrm>
            <a:off x="80350" y="102275"/>
            <a:ext cx="88350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Old Summarization</a:t>
            </a:r>
            <a:endParaRPr sz="3700"/>
          </a:p>
        </p:txBody>
      </p:sp>
      <p:sp>
        <p:nvSpPr>
          <p:cNvPr id="449" name="Google Shape;449;p56"/>
          <p:cNvSpPr txBox="1"/>
          <p:nvPr>
            <p:ph idx="1" type="subTitle"/>
          </p:nvPr>
        </p:nvSpPr>
        <p:spPr>
          <a:xfrm>
            <a:off x="6212275" y="726550"/>
            <a:ext cx="24555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Work Sans"/>
                <a:ea typeface="Work Sans"/>
                <a:cs typeface="Work Sans"/>
                <a:sym typeface="Work Sans"/>
              </a:rPr>
              <a:t>Sustainability &amp; User Trust</a:t>
            </a:r>
            <a:endParaRPr b="1" sz="1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0" name="Google Shape;450;p56"/>
          <p:cNvSpPr txBox="1"/>
          <p:nvPr>
            <p:ph idx="4294967295" type="body"/>
          </p:nvPr>
        </p:nvSpPr>
        <p:spPr>
          <a:xfrm>
            <a:off x="483175" y="1571025"/>
            <a:ext cx="2455500" cy="32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Focus on pre-existing groups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(Meetup, Facebook)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</a:t>
            </a:r>
            <a:r>
              <a:rPr lang="en"/>
              <a:t>interaction reach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(Ring, Nextdoor)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text-based feeds</a:t>
            </a:r>
            <a:endParaRPr sz="900"/>
          </a:p>
        </p:txBody>
      </p:sp>
      <p:sp>
        <p:nvSpPr>
          <p:cNvPr id="451" name="Google Shape;451;p56"/>
          <p:cNvSpPr txBox="1"/>
          <p:nvPr>
            <p:ph idx="4294967295" type="body"/>
          </p:nvPr>
        </p:nvSpPr>
        <p:spPr>
          <a:xfrm>
            <a:off x="3347725" y="1571025"/>
            <a:ext cx="2455500" cy="32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Encourage</a:t>
            </a:r>
            <a:r>
              <a:rPr lang="en"/>
              <a:t> fluid, current interactions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Realtime public local chat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Public event pins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Expanded reach using geolocation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Allow use wherever and whenever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Dynamic map based feeds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Visual map w/ pins</a:t>
            </a:r>
            <a:endParaRPr sz="900"/>
          </a:p>
        </p:txBody>
      </p:sp>
      <p:sp>
        <p:nvSpPr>
          <p:cNvPr id="452" name="Google Shape;452;p56"/>
          <p:cNvSpPr txBox="1"/>
          <p:nvPr>
            <p:ph idx="4294967295" type="body"/>
          </p:nvPr>
        </p:nvSpPr>
        <p:spPr>
          <a:xfrm>
            <a:off x="6212275" y="1571025"/>
            <a:ext cx="2455500" cy="32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Explore funding opportunities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User customization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Strategic partnerships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Ads</a:t>
            </a:r>
            <a:endParaRPr sz="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Prioritize user privacy and security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Location approximation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Data anonymization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End-to-end encryption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Offer features to inform users honestly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User </a:t>
            </a:r>
            <a:r>
              <a:rPr lang="en" sz="900"/>
              <a:t>controlled</a:t>
            </a:r>
            <a:r>
              <a:rPr lang="en" sz="900"/>
              <a:t> data collection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event interest tracking</a:t>
            </a:r>
            <a:endParaRPr sz="900"/>
          </a:p>
        </p:txBody>
      </p:sp>
      <p:sp>
        <p:nvSpPr>
          <p:cNvPr id="453" name="Google Shape;453;p56"/>
          <p:cNvSpPr txBox="1"/>
          <p:nvPr>
            <p:ph idx="4294967295" type="subTitle"/>
          </p:nvPr>
        </p:nvSpPr>
        <p:spPr>
          <a:xfrm>
            <a:off x="483175" y="726550"/>
            <a:ext cx="24555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Work Sans"/>
                <a:ea typeface="Work Sans"/>
                <a:cs typeface="Work Sans"/>
                <a:sym typeface="Work Sans"/>
              </a:rPr>
              <a:t>Current platform limitations:</a:t>
            </a:r>
            <a:endParaRPr b="1" sz="1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4" name="Google Shape;454;p56"/>
          <p:cNvSpPr txBox="1"/>
          <p:nvPr>
            <p:ph idx="4294967295" type="subTitle"/>
          </p:nvPr>
        </p:nvSpPr>
        <p:spPr>
          <a:xfrm>
            <a:off x="3347725" y="726550"/>
            <a:ext cx="2455500" cy="7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Work Sans"/>
                <a:ea typeface="Work Sans"/>
                <a:cs typeface="Work Sans"/>
                <a:sym typeface="Work Sans"/>
              </a:rPr>
              <a:t>Our Solutions</a:t>
            </a:r>
            <a:endParaRPr b="1" sz="17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7"/>
          <p:cNvSpPr txBox="1"/>
          <p:nvPr>
            <p:ph type="title"/>
          </p:nvPr>
        </p:nvSpPr>
        <p:spPr>
          <a:xfrm>
            <a:off x="80350" y="102275"/>
            <a:ext cx="88350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Competitor features</a:t>
            </a:r>
            <a:endParaRPr sz="6300"/>
          </a:p>
        </p:txBody>
      </p:sp>
      <p:graphicFrame>
        <p:nvGraphicFramePr>
          <p:cNvPr id="460" name="Google Shape;460;p57"/>
          <p:cNvGraphicFramePr/>
          <p:nvPr/>
        </p:nvGraphicFramePr>
        <p:xfrm>
          <a:off x="878350" y="109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{E7362AA1-8871-4889-839E-C4AE984E1782}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Application Features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Meetup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Nextdoor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Citizen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Eventbrite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Snapchat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Location-Based Events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❓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❓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❓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User Events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Visual Map Feature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❓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Anonymous Options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❓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❓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Local Chat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Image Sharing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Mobile Application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Verification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Self-Destruct Messages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b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⛔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❓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✅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25400" marB="25400" marR="25400" marL="25400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0" y="0"/>
            <a:ext cx="81270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311" name="Google Shape;311;p40"/>
          <p:cNvSpPr txBox="1"/>
          <p:nvPr>
            <p:ph idx="1" type="subTitle"/>
          </p:nvPr>
        </p:nvSpPr>
        <p:spPr>
          <a:xfrm>
            <a:off x="319400" y="1451400"/>
            <a:ext cx="4343400" cy="22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Local focused social media program - Users may post freely with visibility tied to proximity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Localized content – strengthen community by focusing on local events and discussion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Proximity prioritization – users see posts made near to them</a:t>
            </a:r>
            <a:endParaRPr sz="1800"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950" y="1064913"/>
            <a:ext cx="3523975" cy="3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154500" y="86225"/>
            <a:ext cx="88350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Detailed user reviews: Meetup</a:t>
            </a:r>
            <a:endParaRPr sz="4500"/>
          </a:p>
        </p:txBody>
      </p:sp>
      <p:sp>
        <p:nvSpPr>
          <p:cNvPr id="466" name="Google Shape;466;p58"/>
          <p:cNvSpPr txBox="1"/>
          <p:nvPr>
            <p:ph idx="3" type="subTitle"/>
          </p:nvPr>
        </p:nvSpPr>
        <p:spPr>
          <a:xfrm>
            <a:off x="228600" y="838750"/>
            <a:ext cx="4010400" cy="4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Majority (66%) were 4 stars and above. These users appreciated community engagement and saw improvements in API features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negative reviews (3 stars and below) noted that the app had: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Glitches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Log-in issues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Difficulty navigating the interface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Privacy Concerns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4572000" y="918975"/>
            <a:ext cx="4382400" cy="39507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“I recently signed up for a one-week trial period, however, to my surprise, on the third day of the trial, I discovered that Meetup had charged me an unauthorized amount of $500! I am now faced with the frustrating task of pursuing a refund from their customer support team. I hope that Meetup will address this issue promptly and efficiently, as this experience has left me disappointed in their service.” 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lnSpc>
                <a:spcPct val="1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- Meetup User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title"/>
          </p:nvPr>
        </p:nvSpPr>
        <p:spPr>
          <a:xfrm>
            <a:off x="41475" y="102275"/>
            <a:ext cx="90531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/>
              <a:t>Detailed user reviews: Nextdoor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9"/>
          <p:cNvSpPr txBox="1"/>
          <p:nvPr>
            <p:ph idx="3" type="subTitle"/>
          </p:nvPr>
        </p:nvSpPr>
        <p:spPr>
          <a:xfrm>
            <a:off x="228600" y="935025"/>
            <a:ext cx="404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Majority (55.19%) were 2 stars and lower. These users noted: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Certain pages were useless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Privacy concerns over excessive data collection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Lack of moderation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Difficult to erase your data</a:t>
            </a:r>
            <a:endParaRPr sz="17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positive reviews (3 stars and above) liked the easy setup process and interface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74" name="Google Shape;474;p59"/>
          <p:cNvSpPr txBox="1"/>
          <p:nvPr/>
        </p:nvSpPr>
        <p:spPr>
          <a:xfrm>
            <a:off x="5303275" y="992700"/>
            <a:ext cx="3352800" cy="3158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“Don't sign up!!! The emails you get are absolutely and utterly ridiculous and they make it impossible to unsubscribe. I'm talking several times a day, every day, AFTER I tried to unsubscribe from the hundreds of categories of ‘notifications’”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lnSpc>
                <a:spcPct val="19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-"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Nextdoor User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0" y="0"/>
            <a:ext cx="84921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Significance of this market research</a:t>
            </a:r>
            <a:endParaRPr sz="5300"/>
          </a:p>
        </p:txBody>
      </p:sp>
      <p:sp>
        <p:nvSpPr>
          <p:cNvPr id="318" name="Google Shape;318;p41"/>
          <p:cNvSpPr txBox="1"/>
          <p:nvPr>
            <p:ph idx="1" type="subTitle"/>
          </p:nvPr>
        </p:nvSpPr>
        <p:spPr>
          <a:xfrm>
            <a:off x="347558" y="1514975"/>
            <a:ext cx="3733200" cy="30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Over-Reliance on Word of Mouth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 group communities are fragmented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Lack of Intuitive Tools for Event Discovery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Concerns Over Event Legitimacy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Concerns Over Content Moderation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358" y="1853850"/>
            <a:ext cx="4758441" cy="208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0" y="0"/>
            <a:ext cx="91440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Market Size and Growth Trend</a:t>
            </a:r>
            <a:endParaRPr sz="4700"/>
          </a:p>
        </p:txBody>
      </p:sp>
      <p:pic>
        <p:nvPicPr>
          <p:cNvPr id="325" name="Google Shape;325;p4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5" y="1088750"/>
            <a:ext cx="401955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950" y="1088750"/>
            <a:ext cx="40005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0" y="0"/>
            <a:ext cx="91440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/>
              <a:t>Major Players and Market Share: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General Observations</a:t>
            </a:r>
            <a:endParaRPr sz="4400"/>
          </a:p>
        </p:txBody>
      </p:sp>
      <p:sp>
        <p:nvSpPr>
          <p:cNvPr id="332" name="Google Shape;332;p43"/>
          <p:cNvSpPr txBox="1"/>
          <p:nvPr>
            <p:ph idx="1" type="subTitle"/>
          </p:nvPr>
        </p:nvSpPr>
        <p:spPr>
          <a:xfrm>
            <a:off x="0" y="1263300"/>
            <a:ext cx="5863500" cy="38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Market for local communications apps difficult to determine due to lack of specific data</a:t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Combined market </a:t>
            </a:r>
            <a:r>
              <a:rPr lang="en" sz="1450"/>
              <a:t>capitalization</a:t>
            </a:r>
            <a:r>
              <a:rPr lang="en" sz="1450"/>
              <a:t> of the 3 largest local communications apps (Nextdoor, Citizen, and Meetup) is around $310 million </a:t>
            </a:r>
            <a:endParaRPr sz="1450"/>
          </a:p>
          <a:p>
            <a:pPr indent="-3206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○"/>
            </a:pPr>
            <a:r>
              <a:rPr lang="en" sz="145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Nextdoor notably had a 13% revenue increase from the previous year</a:t>
            </a:r>
            <a:endParaRPr sz="14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Total value of entire global and local social networking, instant messaging, and mobile messaging valued at billions in total</a:t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No signs of slowing down in the future</a:t>
            </a:r>
            <a:endParaRPr sz="1450"/>
          </a:p>
        </p:txBody>
      </p:sp>
      <p:pic>
        <p:nvPicPr>
          <p:cNvPr id="333" name="Google Shape;333;p4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962" y="1458225"/>
            <a:ext cx="2755476" cy="31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title"/>
          </p:nvPr>
        </p:nvSpPr>
        <p:spPr>
          <a:xfrm>
            <a:off x="174250" y="56425"/>
            <a:ext cx="89208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Meetup in 2002!                  vs 2025…</a:t>
            </a:r>
            <a:endParaRPr/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63" y="777251"/>
            <a:ext cx="2816875" cy="3190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>
            <p:ph type="title"/>
          </p:nvPr>
        </p:nvSpPr>
        <p:spPr>
          <a:xfrm>
            <a:off x="8052875" y="4860025"/>
            <a:ext cx="12375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Troy Waters</a:t>
            </a:r>
            <a:endParaRPr sz="1200"/>
          </a:p>
        </p:txBody>
      </p:sp>
      <p:pic>
        <p:nvPicPr>
          <p:cNvPr id="341" name="Google Shape;341;p44"/>
          <p:cNvPicPr preferRelativeResize="0"/>
          <p:nvPr/>
        </p:nvPicPr>
        <p:blipFill rotWithShape="1">
          <a:blip r:embed="rId4">
            <a:alphaModFix/>
          </a:blip>
          <a:srcRect b="13701" l="0" r="0" t="3207"/>
          <a:stretch/>
        </p:blipFill>
        <p:spPr>
          <a:xfrm>
            <a:off x="5818625" y="777250"/>
            <a:ext cx="3220837" cy="31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00" y="4288525"/>
            <a:ext cx="2133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2700" y="4021375"/>
            <a:ext cx="1650900" cy="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etup for Organizers app" id="344" name="Google Shape;34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0375" y="2963400"/>
            <a:ext cx="2376000" cy="20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5875" y="1264532"/>
            <a:ext cx="2485002" cy="139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3846475" y="87225"/>
            <a:ext cx="54192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300"/>
              <a:t>“Only insiders get inside”</a:t>
            </a:r>
            <a:endParaRPr sz="3300"/>
          </a:p>
        </p:txBody>
      </p:sp>
      <p:sp>
        <p:nvSpPr>
          <p:cNvPr id="351" name="Google Shape;351;p45"/>
          <p:cNvSpPr txBox="1"/>
          <p:nvPr/>
        </p:nvSpPr>
        <p:spPr>
          <a:xfrm>
            <a:off x="3846475" y="742825"/>
            <a:ext cx="5157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-&gt;Want to attend? Join the group. Pay.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-&gt;Where? Join the group. Pay. </a:t>
            </a:r>
            <a:b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-&gt;Who is the host? PAY. </a:t>
            </a:r>
            <a:b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50" y="1939125"/>
            <a:ext cx="2519250" cy="1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50" y="223464"/>
            <a:ext cx="3571625" cy="165826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/>
        </p:nvSpPr>
        <p:spPr>
          <a:xfrm>
            <a:off x="3365250" y="1939125"/>
            <a:ext cx="51570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Reviews (or Rants?): </a:t>
            </a:r>
            <a:b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"The app requires full access to the calendar with no option to allow only limited permissions. Completely unacceptable from a privacy standpoint."</a:t>
            </a:r>
            <a:b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…</a:t>
            </a:r>
            <a:b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800">
                <a:solidFill>
                  <a:schemeClr val="lt1"/>
                </a:solidFill>
              </a:rPr>
              <a:t>"A lot of bugs, horrible interface, and little attention to actual UX. It’s like the devs have never used their own product."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75" y="3861775"/>
            <a:ext cx="1237500" cy="5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975" y="4478575"/>
            <a:ext cx="2712459" cy="5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5"/>
          <p:cNvSpPr txBox="1"/>
          <p:nvPr>
            <p:ph type="title"/>
          </p:nvPr>
        </p:nvSpPr>
        <p:spPr>
          <a:xfrm>
            <a:off x="7906500" y="4860025"/>
            <a:ext cx="12375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Troy Waters</a:t>
            </a:r>
            <a:endParaRPr sz="1200"/>
          </a:p>
        </p:txBody>
      </p:sp>
      <p:sp>
        <p:nvSpPr>
          <p:cNvPr id="358" name="Google Shape;358;p45"/>
          <p:cNvSpPr txBox="1"/>
          <p:nvPr/>
        </p:nvSpPr>
        <p:spPr>
          <a:xfrm>
            <a:off x="1374900" y="3877825"/>
            <a:ext cx="199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&lt;-Group Reviews are NOT public, isn’t that suspicious?!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80350" y="102275"/>
            <a:ext cx="84840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Competitor:Nextdoor</a:t>
            </a:r>
            <a:endParaRPr sz="6300"/>
          </a:p>
        </p:txBody>
      </p:sp>
      <p:pic>
        <p:nvPicPr>
          <p:cNvPr id="364" name="Google Shape;3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350" y="987225"/>
            <a:ext cx="1323800" cy="13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 rotWithShape="1">
          <a:blip r:embed="rId4">
            <a:alphaModFix/>
          </a:blip>
          <a:srcRect b="4802" l="8624" r="9468" t="4412"/>
          <a:stretch/>
        </p:blipFill>
        <p:spPr>
          <a:xfrm>
            <a:off x="129475" y="987225"/>
            <a:ext cx="4118674" cy="28226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46" title="Screenshot 2025-04-10 at 3.55.4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150" y="2467600"/>
            <a:ext cx="4830899" cy="258292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7" name="Google Shape;367;p46"/>
          <p:cNvSpPr txBox="1"/>
          <p:nvPr/>
        </p:nvSpPr>
        <p:spPr>
          <a:xfrm>
            <a:off x="64275" y="3923525"/>
            <a:ext cx="199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Created in 2011</a:t>
            </a:r>
            <a:endParaRPr sz="1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91475" y="98175"/>
            <a:ext cx="52236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Nextdoor:</a:t>
            </a:r>
            <a:r>
              <a:rPr lang="en" sz="4400"/>
              <a:t>Features</a:t>
            </a:r>
            <a:endParaRPr sz="4400"/>
          </a:p>
        </p:txBody>
      </p:sp>
      <p:sp>
        <p:nvSpPr>
          <p:cNvPr id="373" name="Google Shape;373;p47"/>
          <p:cNvSpPr txBox="1"/>
          <p:nvPr>
            <p:ph idx="1" type="subTitle"/>
          </p:nvPr>
        </p:nvSpPr>
        <p:spPr>
          <a:xfrm>
            <a:off x="279475" y="649350"/>
            <a:ext cx="46323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Public and Private group chats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Locals can: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lang="en" sz="1700">
                <a:solidFill>
                  <a:schemeClr val="lt1"/>
                </a:solidFill>
              </a:rPr>
              <a:t>Ask questions/Share updates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lang="en" sz="1700">
                <a:solidFill>
                  <a:schemeClr val="lt1"/>
                </a:solidFill>
              </a:rPr>
              <a:t>Buy or Sell items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lang="en" sz="1700">
                <a:solidFill>
                  <a:schemeClr val="lt1"/>
                </a:solidFill>
              </a:rPr>
              <a:t>General community interaction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t/>
            </a:r>
            <a:endParaRPr sz="1700"/>
          </a:p>
        </p:txBody>
      </p:sp>
      <p:sp>
        <p:nvSpPr>
          <p:cNvPr id="374" name="Google Shape;374;p47"/>
          <p:cNvSpPr txBox="1"/>
          <p:nvPr>
            <p:ph idx="3" type="subTitle"/>
          </p:nvPr>
        </p:nvSpPr>
        <p:spPr>
          <a:xfrm>
            <a:off x="279475" y="2428425"/>
            <a:ext cx="46323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Locals are able to create events and advertise them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Local businesses advertise their events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75" name="Google Shape;375;p47"/>
          <p:cNvSpPr txBox="1"/>
          <p:nvPr/>
        </p:nvSpPr>
        <p:spPr>
          <a:xfrm>
            <a:off x="196225" y="2142775"/>
            <a:ext cx="479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“Events” Feature</a:t>
            </a:r>
            <a:endParaRPr b="1" sz="2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63675" y="4326525"/>
            <a:ext cx="493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1E8E8"/>
                </a:solidFill>
                <a:latin typeface="Work Sans"/>
                <a:ea typeface="Work Sans"/>
                <a:cs typeface="Work Sans"/>
                <a:sym typeface="Work Sans"/>
              </a:rPr>
              <a:t>Fun YET it feels like a marketplace rather than a community </a:t>
            </a:r>
            <a:endParaRPr b="1" sz="2100">
              <a:solidFill>
                <a:srgbClr val="71E8E8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7" name="Google Shape;377;p47" title="Screenshot 2025-04-12 at 3.43.06 PM.png"/>
          <p:cNvPicPr preferRelativeResize="0"/>
          <p:nvPr/>
        </p:nvPicPr>
        <p:blipFill rotWithShape="1">
          <a:blip r:embed="rId3">
            <a:alphaModFix/>
          </a:blip>
          <a:srcRect b="0" l="0" r="7995" t="0"/>
          <a:stretch/>
        </p:blipFill>
        <p:spPr>
          <a:xfrm>
            <a:off x="6847550" y="130738"/>
            <a:ext cx="2239725" cy="275832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47" title="Screenshot 2025-04-10 at 3.55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450" y="2998150"/>
            <a:ext cx="3907825" cy="2089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47"/>
          <p:cNvSpPr txBox="1"/>
          <p:nvPr/>
        </p:nvSpPr>
        <p:spPr>
          <a:xfrm>
            <a:off x="454975" y="3685325"/>
            <a:ext cx="23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0" name="Google Shape;380;p47"/>
          <p:cNvSpPr txBox="1"/>
          <p:nvPr/>
        </p:nvSpPr>
        <p:spPr>
          <a:xfrm>
            <a:off x="161550" y="3685325"/>
            <a:ext cx="4419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Majority of general reviews </a:t>
            </a:r>
            <a:r>
              <a:rPr lang="en" sz="1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(55.19%) </a:t>
            </a:r>
            <a:r>
              <a:rPr lang="en" sz="1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were under 2 stars</a:t>
            </a:r>
            <a:endParaRPr sz="1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1" name="Google Shape;381;p47"/>
          <p:cNvPicPr preferRelativeResize="0"/>
          <p:nvPr/>
        </p:nvPicPr>
        <p:blipFill rotWithShape="1">
          <a:blip r:embed="rId5">
            <a:alphaModFix/>
          </a:blip>
          <a:srcRect b="2843" l="2877" r="2783" t="3012"/>
          <a:stretch/>
        </p:blipFill>
        <p:spPr>
          <a:xfrm>
            <a:off x="5349150" y="769025"/>
            <a:ext cx="1248900" cy="1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